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8" r:id="rId4"/>
    <p:sldId id="257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https://github.com/databricks
https://github.com/databricks/megablocks
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hyperlink" Target="https://github.com/databricks/megabloc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MoE</a:t>
            </a:r>
            <a:r>
              <a:rPr lang="zh-CN" altLang="en-US"/>
              <a:t>模型</a:t>
            </a:r>
            <a:r>
              <a:rPr lang="zh-CN" altLang="en-US"/>
              <a:t>分享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MoE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08395" y="1791910"/>
            <a:ext cx="4835091" cy="3527207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5747105" y="3481130"/>
            <a:ext cx="5970065" cy="285228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由于神经网络的稀疏性，在每次预测过程中，对于用户当前的问题来说，</a:t>
            </a:r>
            <a:r>
              <a:rPr lang="en-US" altLang="zh-CN"/>
              <a:t>FFNs </a:t>
            </a:r>
            <a:r>
              <a:rPr lang="zh-CN" altLang="en-US"/>
              <a:t>中实际只有一小部分神经元被激活并参与计算。而且模型的规模越大，其稀疏性也越强。大型模型在处理输入时激活的神经元占总体的比例更小。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将</a:t>
            </a:r>
            <a:r>
              <a:rPr lang="en-US" altLang="zh-CN"/>
              <a:t>FFN</a:t>
            </a:r>
            <a:r>
              <a:rPr lang="en-US" altLang="zh-CN">
                <a:solidFill>
                  <a:schemeClr val="tx1"/>
                </a:solidFill>
              </a:rPr>
              <a:t>大网络</a:t>
            </a:r>
            <a:r>
              <a:rPr lang="zh-CN" altLang="en-US">
                <a:solidFill>
                  <a:schemeClr val="tx1"/>
                </a:solidFill>
              </a:rPr>
              <a:t>，</a:t>
            </a:r>
            <a:r>
              <a:rPr lang="zh-CN" altLang="en-US">
                <a:cs typeface="Arial" panose="020B0604020202020204" pitchFamily="34" charset="0"/>
              </a:rPr>
              <a:t>拆分为许多子网络</a:t>
            </a:r>
            <a:endParaRPr lang="zh-CN" altLang="en-US">
              <a:cs typeface="Arial" panose="020B0604020202020204" pitchFamily="34" charset="0"/>
            </a:endParaRPr>
          </a:p>
          <a:p>
            <a:r>
              <a:rPr lang="zh-CN" altLang="en-US">
                <a:cs typeface="Arial" panose="020B0604020202020204" pitchFamily="34" charset="0"/>
              </a:rPr>
              <a:t> - 每个子网络就是一个专家</a:t>
            </a:r>
            <a:endParaRPr lang="zh-CN" altLang="en-US">
              <a:cs typeface="Arial" panose="020B0604020202020204" pitchFamily="34" charset="0"/>
            </a:endParaRPr>
          </a:p>
          <a:p>
            <a:endParaRPr lang="zh-CN" altLang="en-US"/>
          </a:p>
          <a:p>
            <a:endParaRPr lang="zh-CN" altLang="en-US">
              <a:cs typeface="Arial" panose="020B0604020202020204" pitchFamily="34" charset="0"/>
            </a:endParaRPr>
          </a:p>
          <a:p>
            <a:r>
              <a:rPr lang="zh-CN" altLang="en-US">
                <a:cs typeface="Arial" panose="020B0604020202020204" pitchFamily="34" charset="0"/>
              </a:rPr>
              <a:t>专家不是人类意义上的专家，而是 </a:t>
            </a:r>
            <a:r>
              <a:rPr lang="en-US" altLang="zh-CN">
                <a:cs typeface="Arial" panose="020B0604020202020204" pitchFamily="34" charset="0"/>
              </a:rPr>
              <a:t>token level</a:t>
            </a:r>
            <a:r>
              <a:rPr lang="zh-CN" altLang="en-US">
                <a:cs typeface="Arial" panose="020B0604020202020204" pitchFamily="34" charset="0"/>
              </a:rPr>
              <a:t>的专家</a:t>
            </a:r>
            <a:endParaRPr lang="zh-CN" altLang="en-US"/>
          </a:p>
        </p:txBody>
      </p:sp>
      <p:pic>
        <p:nvPicPr>
          <p:cNvPr id="5" name="图片 4" descr="upload_post_object_v2_112019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109" y="222092"/>
            <a:ext cx="5251369" cy="296129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DeepSeek-V3 </a:t>
            </a:r>
            <a:r>
              <a:rPr lang="zh-CN" altLang="en-US"/>
              <a:t>结构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1383665"/>
            <a:ext cx="5696585" cy="4991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80" y="1218565"/>
            <a:ext cx="3659505" cy="5078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975" y="87630"/>
            <a:ext cx="8931910" cy="545465"/>
          </a:xfrm>
        </p:spPr>
        <p:txBody>
          <a:bodyPr>
            <a:normAutofit fontScale="90000"/>
          </a:bodyPr>
          <a:p>
            <a:r>
              <a:rPr lang="en-US" altLang="zh-CN"/>
              <a:t>DeepSeek-V3 </a:t>
            </a:r>
            <a:r>
              <a:rPr lang="zh-CN" altLang="en-US"/>
              <a:t>计算</a:t>
            </a:r>
            <a:r>
              <a:rPr lang="zh-CN" altLang="en-US"/>
              <a:t>流程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894080" y="633095"/>
            <a:ext cx="4366895" cy="599567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92545" y="966470"/>
            <a:ext cx="4789805" cy="5769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81010" y="598170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MoE</a:t>
            </a:r>
            <a:r>
              <a:rPr lang="zh-CN" altLang="en-US"/>
              <a:t>计算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3520" y="805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Gate</a:t>
            </a:r>
            <a:r>
              <a:rPr lang="zh-CN" altLang="en-US"/>
              <a:t>计算流程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EP</a:t>
            </a:r>
            <a:r>
              <a:rPr lang="zh-CN" altLang="en-US"/>
              <a:t>专家</a:t>
            </a:r>
            <a:r>
              <a:rPr lang="zh-CN" altLang="en-US"/>
              <a:t>并行</a:t>
            </a:r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608395" y="1313995"/>
            <a:ext cx="10358046" cy="65223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专家并行的是将</a:t>
            </a:r>
            <a:r>
              <a:rPr lang="en-US" altLang="zh-CN"/>
              <a:t>MoE</a:t>
            </a:r>
            <a:r>
              <a:rPr lang="zh-CN" altLang="en-US"/>
              <a:t>层中不同的专家分配到不同的计算设备上，每个设备负责存储和计算部分专家，而所有非专家层则在设备间复制，节省出大量的显存空间</a:t>
            </a:r>
            <a:endParaRPr lang="zh-CN" altLang="en-US"/>
          </a:p>
        </p:txBody>
      </p:sp>
      <p:pic>
        <p:nvPicPr>
          <p:cNvPr id="7" name="图片 6" descr="upload_post_object_v2_31924875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868" y="2078684"/>
            <a:ext cx="9085855" cy="417192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MoE in PyTorch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DTensor</a:t>
            </a:r>
            <a:r>
              <a:rPr lang="zh-CN" altLang="en-US"/>
              <a:t>：分布式</a:t>
            </a:r>
            <a:r>
              <a:rPr lang="en-US" altLang="zh-CN"/>
              <a:t>Tensor</a:t>
            </a:r>
            <a:endParaRPr lang="en-US" altLang="zh-CN"/>
          </a:p>
          <a:p>
            <a:r>
              <a:rPr lang="en-US" altLang="zh-CN"/>
              <a:t>HSDP</a:t>
            </a:r>
            <a:r>
              <a:rPr lang="zh-CN" altLang="en-US"/>
              <a:t>：</a:t>
            </a:r>
            <a:r>
              <a:rPr lang="en-US" altLang="zh-CN"/>
              <a:t>FSDP + DDP</a:t>
            </a:r>
            <a:endParaRPr lang="en-US" altLang="zh-CN"/>
          </a:p>
          <a:p>
            <a:r>
              <a:rPr lang="en-US" altLang="zh-CN"/>
              <a:t>Sharded Checkpoint</a:t>
            </a:r>
            <a:r>
              <a:rPr lang="zh-CN" altLang="en-US"/>
              <a:t>：分布式检查点</a:t>
            </a:r>
            <a:endParaRPr lang="zh-CN" altLang="en-US"/>
          </a:p>
          <a:p>
            <a:r>
              <a:rPr lang="en-US" altLang="zh-CN">
                <a:hlinkClick r:id="rId1"/>
              </a:rPr>
              <a:t>databricks/megablocks</a:t>
            </a:r>
            <a:r>
              <a:rPr lang="zh-CN" altLang="en-US"/>
              <a:t>：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M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oE layers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5" name="图片 4" descr="upload_post_object_v2_3739757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370" y="1687166"/>
            <a:ext cx="6730293" cy="43655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WPS Office WWO_wpscloud_20250409201303-77eb418d75</Application>
  <PresentationFormat>宽屏</PresentationFormat>
  <Paragraphs>33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Kingsoft Confetti</vt:lpstr>
      <vt:lpstr>微软雅黑</vt:lpstr>
      <vt:lpstr>汉仪旗黑KW 55S</vt:lpstr>
      <vt:lpstr>汉仪书宋二KW</vt:lpstr>
      <vt:lpstr>WPS</vt:lpstr>
      <vt:lpstr>MoE模型分享</vt:lpstr>
      <vt:lpstr>MoE</vt:lpstr>
      <vt:lpstr>DeepSeek-V3 结构</vt:lpstr>
      <vt:lpstr>DeepSeek-V3 计算流程</vt:lpstr>
      <vt:lpstr>EP专家并行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MoE模型分享</dc:title>
  <dc:creator/>
  <cp:lastModifiedBy>weboffice</cp:lastModifiedBy>
  <dcterms:created xsi:type="dcterms:W3CDTF">2025-04-23T02:54:54Z</dcterms:created>
  <dcterms:modified xsi:type="dcterms:W3CDTF">2025-04-23T02:54:54Z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2052-12.9.0.20767</vt:lpwstr>
  </property>
  <property fmtid="{D5CDD505-2E9C-101B-9397-08002B2CF9AE}" pid="3" name="ICV">
    <vt:lpwstr>5794DB61402143E6953706A2CF5AA660_11</vt:lpwstr>
  </property>
</Properties>
</file>